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8" r:id="rId2"/>
    <p:sldId id="256" r:id="rId3"/>
    <p:sldId id="257" r:id="rId4"/>
    <p:sldId id="259" r:id="rId5"/>
  </p:sldIdLst>
  <p:sldSz cx="8953500" cy="75057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7146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367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126027" y="2765554"/>
            <a:ext cx="4701443" cy="3711792"/>
          </a:xfrm>
          <a:custGeom>
            <a:avLst/>
            <a:gdLst/>
            <a:ahLst/>
            <a:cxnLst/>
            <a:rect l="l" t="t" r="r" b="b"/>
            <a:pathLst>
              <a:path w="4701443" h="3711792">
                <a:moveTo>
                  <a:pt x="0" y="0"/>
                </a:moveTo>
                <a:lnTo>
                  <a:pt x="4701444" y="0"/>
                </a:lnTo>
                <a:lnTo>
                  <a:pt x="4701444" y="3711792"/>
                </a:lnTo>
                <a:lnTo>
                  <a:pt x="0" y="37117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51848D-5EDE-7819-B932-D4E6B7FEB27F}"/>
              </a:ext>
            </a:extLst>
          </p:cNvPr>
          <p:cNvSpPr txBox="1"/>
          <p:nvPr/>
        </p:nvSpPr>
        <p:spPr>
          <a:xfrm>
            <a:off x="831500" y="446936"/>
            <a:ext cx="729049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>
                <a:solidFill>
                  <a:schemeClr val="bg2"/>
                </a:solidFill>
                <a:latin typeface="Castellar" panose="020F0502020204030204" pitchFamily="34" charset="0"/>
              </a:rPr>
              <a:t>The Parable of the Unforgiving Servant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0E51E9-A419-2E65-51AA-7F6E8A27CE50}"/>
              </a:ext>
            </a:extLst>
          </p:cNvPr>
          <p:cNvSpPr txBox="1"/>
          <p:nvPr/>
        </p:nvSpPr>
        <p:spPr>
          <a:xfrm>
            <a:off x="2237827" y="6777041"/>
            <a:ext cx="44778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2"/>
                </a:solidFill>
                <a:latin typeface="Castellar" panose="020F0502020204030204" pitchFamily="34" charset="0"/>
              </a:rPr>
              <a:t>Matt. 18:21-35</a:t>
            </a:r>
            <a:endParaRPr lang="en-US" sz="28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367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876" y="182672"/>
            <a:ext cx="2435617" cy="1400480"/>
          </a:xfrm>
          <a:custGeom>
            <a:avLst/>
            <a:gdLst/>
            <a:ahLst/>
            <a:cxnLst/>
            <a:rect l="l" t="t" r="r" b="b"/>
            <a:pathLst>
              <a:path w="4701443" h="3711792">
                <a:moveTo>
                  <a:pt x="0" y="0"/>
                </a:moveTo>
                <a:lnTo>
                  <a:pt x="4701444" y="0"/>
                </a:lnTo>
                <a:lnTo>
                  <a:pt x="4701444" y="3711792"/>
                </a:lnTo>
                <a:lnTo>
                  <a:pt x="0" y="37117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51848D-5EDE-7819-B932-D4E6B7FEB27F}"/>
              </a:ext>
            </a:extLst>
          </p:cNvPr>
          <p:cNvSpPr txBox="1"/>
          <p:nvPr/>
        </p:nvSpPr>
        <p:spPr>
          <a:xfrm>
            <a:off x="3297231" y="421247"/>
            <a:ext cx="52227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/>
                </a:solidFill>
                <a:latin typeface="Castellar" panose="020F0502020204030204" pitchFamily="34" charset="0"/>
              </a:rPr>
              <a:t>The Details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E8BA8A-6B4F-578C-C177-F36430BEA36E}"/>
              </a:ext>
            </a:extLst>
          </p:cNvPr>
          <p:cNvSpPr txBox="1"/>
          <p:nvPr/>
        </p:nvSpPr>
        <p:spPr>
          <a:xfrm>
            <a:off x="94741" y="1722626"/>
            <a:ext cx="865453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4400" b="1" dirty="0">
                <a:solidFill>
                  <a:schemeClr val="bg2"/>
                </a:solidFill>
                <a:latin typeface="Castellar" panose="020F0502020204030204" pitchFamily="34" charset="0"/>
              </a:rPr>
              <a:t>Fellow Servants</a:t>
            </a:r>
          </a:p>
          <a:p>
            <a:pPr marL="685800" indent="-6858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4400" b="1">
                <a:solidFill>
                  <a:schemeClr val="bg2"/>
                </a:solidFill>
                <a:latin typeface="Castellar" panose="020F0502020204030204" pitchFamily="34" charset="0"/>
              </a:rPr>
              <a:t>Google </a:t>
            </a:r>
            <a:r>
              <a:rPr lang="en-US" sz="4400" b="1" dirty="0">
                <a:solidFill>
                  <a:schemeClr val="bg2"/>
                </a:solidFill>
                <a:latin typeface="Castellar" panose="020F0502020204030204" pitchFamily="34" charset="0"/>
              </a:rPr>
              <a:t>$$$</a:t>
            </a:r>
          </a:p>
          <a:p>
            <a:pPr marL="685800" indent="-6858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4400" b="1" dirty="0">
                <a:solidFill>
                  <a:schemeClr val="bg2"/>
                </a:solidFill>
                <a:latin typeface="Castellar" panose="020F0502020204030204" pitchFamily="34" charset="0"/>
              </a:rPr>
              <a:t>Normal Consequences</a:t>
            </a:r>
          </a:p>
          <a:p>
            <a:pPr marL="685800" indent="-6858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4400" b="1" dirty="0">
                <a:solidFill>
                  <a:schemeClr val="bg2"/>
                </a:solidFill>
                <a:latin typeface="Castellar" panose="020F0502020204030204" pitchFamily="34" charset="0"/>
              </a:rPr>
              <a:t>Honor &amp; Shame</a:t>
            </a:r>
          </a:p>
          <a:p>
            <a:pPr marL="685800" indent="-685800">
              <a:buFont typeface="Courier New" panose="02070309020205020404" pitchFamily="49" charset="0"/>
              <a:buChar char="o"/>
            </a:pPr>
            <a:endParaRPr lang="en-US" sz="4400" b="1" dirty="0">
              <a:solidFill>
                <a:schemeClr val="bg2"/>
              </a:solidFill>
              <a:latin typeface="Castellar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15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367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7876" y="182672"/>
            <a:ext cx="2435617" cy="1400480"/>
          </a:xfrm>
          <a:custGeom>
            <a:avLst/>
            <a:gdLst/>
            <a:ahLst/>
            <a:cxnLst/>
            <a:rect l="l" t="t" r="r" b="b"/>
            <a:pathLst>
              <a:path w="4701443" h="3711792">
                <a:moveTo>
                  <a:pt x="0" y="0"/>
                </a:moveTo>
                <a:lnTo>
                  <a:pt x="4701444" y="0"/>
                </a:lnTo>
                <a:lnTo>
                  <a:pt x="4701444" y="3711792"/>
                </a:lnTo>
                <a:lnTo>
                  <a:pt x="0" y="371179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51848D-5EDE-7819-B932-D4E6B7FEB27F}"/>
              </a:ext>
            </a:extLst>
          </p:cNvPr>
          <p:cNvSpPr txBox="1"/>
          <p:nvPr/>
        </p:nvSpPr>
        <p:spPr>
          <a:xfrm>
            <a:off x="3297231" y="421247"/>
            <a:ext cx="52227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>
                <a:solidFill>
                  <a:schemeClr val="bg2"/>
                </a:solidFill>
                <a:latin typeface="Castellar" panose="020F0502020204030204" pitchFamily="34" charset="0"/>
              </a:rPr>
              <a:t>Processing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E8BA8A-6B4F-578C-C177-F36430BEA36E}"/>
              </a:ext>
            </a:extLst>
          </p:cNvPr>
          <p:cNvSpPr txBox="1"/>
          <p:nvPr/>
        </p:nvSpPr>
        <p:spPr>
          <a:xfrm>
            <a:off x="94741" y="1722626"/>
            <a:ext cx="8654538" cy="405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800" indent="-6858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4400" b="1" dirty="0">
                <a:solidFill>
                  <a:schemeClr val="bg2"/>
                </a:solidFill>
                <a:latin typeface="Castellar" panose="020F0502020204030204" pitchFamily="34" charset="0"/>
              </a:rPr>
              <a:t>God’s Perspective</a:t>
            </a:r>
          </a:p>
          <a:p>
            <a:pPr marL="685800" indent="-6858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4400" b="1" dirty="0">
                <a:solidFill>
                  <a:schemeClr val="bg2"/>
                </a:solidFill>
                <a:latin typeface="Castellar" panose="020F0502020204030204" pitchFamily="34" charset="0"/>
              </a:rPr>
              <a:t>View of Sin</a:t>
            </a:r>
          </a:p>
          <a:p>
            <a:pPr marL="685800" indent="-6858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4400" b="1" dirty="0">
                <a:solidFill>
                  <a:schemeClr val="bg2"/>
                </a:solidFill>
                <a:latin typeface="Castellar" panose="020F0502020204030204" pitchFamily="34" charset="0"/>
              </a:rPr>
              <a:t>Heart of the King</a:t>
            </a:r>
          </a:p>
          <a:p>
            <a:pPr marL="685800" indent="-6858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4400" b="1" dirty="0">
                <a:solidFill>
                  <a:schemeClr val="bg2"/>
                </a:solidFill>
                <a:latin typeface="Castellar" panose="020F0502020204030204" pitchFamily="34" charset="0"/>
              </a:rPr>
              <a:t>From </a:t>
            </a:r>
            <a:r>
              <a:rPr lang="en-US" sz="4400" b="1" i="1" dirty="0">
                <a:solidFill>
                  <a:schemeClr val="bg2"/>
                </a:solidFill>
                <a:latin typeface="Castellar" panose="020F0502020204030204" pitchFamily="34" charset="0"/>
              </a:rPr>
              <a:t>your</a:t>
            </a:r>
            <a:r>
              <a:rPr lang="en-US" sz="4400" b="1" dirty="0">
                <a:solidFill>
                  <a:schemeClr val="bg2"/>
                </a:solidFill>
                <a:latin typeface="Castellar" panose="020F0502020204030204" pitchFamily="34" charset="0"/>
              </a:rPr>
              <a:t> heart </a:t>
            </a:r>
          </a:p>
        </p:txBody>
      </p:sp>
    </p:spTree>
    <p:extLst>
      <p:ext uri="{BB962C8B-B14F-4D97-AF65-F5344CB8AC3E}">
        <p14:creationId xmlns:p14="http://schemas.microsoft.com/office/powerpoint/2010/main" val="409290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Will God give you more than you can handle?</dc:title>
  <cp:lastModifiedBy>Austin Byers</cp:lastModifiedBy>
  <cp:revision>5</cp:revision>
  <dcterms:created xsi:type="dcterms:W3CDTF">2006-08-16T00:00:00Z</dcterms:created>
  <dcterms:modified xsi:type="dcterms:W3CDTF">2025-10-12T15:22:34Z</dcterms:modified>
  <dc:identifier>DAGxpNkJXpc</dc:identifier>
</cp:coreProperties>
</file>